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notesMasterIdLst>
    <p:notesMasterId r:id="rId20"/>
  </p:notesMasterIdLst>
  <p:sldIdLst>
    <p:sldId id="298" r:id="rId2"/>
    <p:sldId id="269" r:id="rId3"/>
    <p:sldId id="297" r:id="rId4"/>
    <p:sldId id="295" r:id="rId5"/>
    <p:sldId id="296" r:id="rId6"/>
    <p:sldId id="290" r:id="rId7"/>
    <p:sldId id="291" r:id="rId8"/>
    <p:sldId id="293" r:id="rId9"/>
    <p:sldId id="285" r:id="rId10"/>
    <p:sldId id="286" r:id="rId11"/>
    <p:sldId id="287" r:id="rId12"/>
    <p:sldId id="288" r:id="rId13"/>
    <p:sldId id="289" r:id="rId14"/>
    <p:sldId id="277" r:id="rId15"/>
    <p:sldId id="279" r:id="rId16"/>
    <p:sldId id="280" r:id="rId17"/>
    <p:sldId id="283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0"/>
    <p:restoredTop sz="94828"/>
  </p:normalViewPr>
  <p:slideViewPr>
    <p:cSldViewPr snapToGrid="0" snapToObjects="1">
      <p:cViewPr varScale="1">
        <p:scale>
          <a:sx n="79" d="100"/>
          <a:sy n="79" d="100"/>
        </p:scale>
        <p:origin x="8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009C1-A20B-5741-83C0-FC54DEE82497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0B138-0286-9143-A0B5-528B5D19E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8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B138-0286-9143-A0B5-528B5D19EC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07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B138-0286-9143-A0B5-528B5D19EC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9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B138-0286-9143-A0B5-528B5D19EC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9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B138-0286-9143-A0B5-528B5D19EC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6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B138-0286-9143-A0B5-528B5D19EC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5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</a:t>
            </a:r>
            <a:r>
              <a:rPr lang="en-US" dirty="0" err="1"/>
              <a:t>Riwu</a:t>
            </a:r>
            <a:r>
              <a:rPr lang="en-US" baseline="0" dirty="0"/>
              <a:t>.</a:t>
            </a:r>
            <a:br>
              <a:rPr lang="en-US" baseline="0" dirty="0"/>
            </a:br>
            <a:br>
              <a:rPr lang="en-US" baseline="0" dirty="0"/>
            </a:br>
            <a:r>
              <a:rPr lang="en-US" baseline="0" dirty="0"/>
              <a:t>SO now that you guys have got a taste of how our app works, let me introduce to you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B138-0286-9143-A0B5-528B5D19EC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5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Engaging:</a:t>
            </a:r>
            <a:r>
              <a:rPr lang="en-US" baseline="0" dirty="0"/>
              <a:t> Engaging customers through gamification and incorporating elements of fun </a:t>
            </a:r>
            <a:r>
              <a:rPr lang="en-US" baseline="0" dirty="0">
                <a:sym typeface="Wingdings"/>
              </a:rPr>
              <a:t> branding (getting banks more involved with customers’ everyday lives)</a:t>
            </a:r>
          </a:p>
          <a:p>
            <a:r>
              <a:rPr lang="en-US" baseline="0" dirty="0">
                <a:sym typeface="Wingdings"/>
              </a:rPr>
              <a:t>Enriching: Customer’s experience  catering to the evolving needs of consumers in a digitized world  convenience</a:t>
            </a:r>
            <a:br>
              <a:rPr lang="en-US" baseline="0" dirty="0">
                <a:sym typeface="Wingdings"/>
              </a:rPr>
            </a:br>
            <a:r>
              <a:rPr lang="en-US" baseline="0" dirty="0">
                <a:sym typeface="Wingdings"/>
              </a:rPr>
              <a:t>Economic: Cutting costs and increasing margins and profits for banks  + consumers also gain in the process whereby they can trade points and vouchers with each other which brings efficient economic exchange between people to a whole new level.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B138-0286-9143-A0B5-528B5D19EC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0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ym typeface="Wingding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(Concluding statement..)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believe that our product would not just be a value add to individual banks, but a technological revolution to the whole of the banking industry.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that, we will end our presentation, and hope you guys are convinced that our product is THE revolutionary product.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0B138-0286-9143-A0B5-528B5D19EC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6B528-FC59-3A4A-A763-1A52F6320983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82CDA-FD52-9D48-B137-B51D6198B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07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19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jpeg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7.tiff"/><Relationship Id="rId7" Type="http://schemas.openxmlformats.org/officeDocument/2006/relationships/image" Target="../media/image2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AAC5-9900-4678-B745-4E72EA03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6761-3AF4-4E0B-8E5D-700B71251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CC9EE77A-B1C7-4510-9008-68565F9FC9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4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Key </a:t>
            </a:r>
            <a:r>
              <a:rPr lang="en-US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Elements </a:t>
            </a:r>
          </a:p>
        </p:txBody>
      </p:sp>
      <p:sp>
        <p:nvSpPr>
          <p:cNvPr id="5" name="Round Diagonal Corner Rectangle 4"/>
          <p:cNvSpPr/>
          <p:nvPr/>
        </p:nvSpPr>
        <p:spPr>
          <a:xfrm>
            <a:off x="7083706" y="2051411"/>
            <a:ext cx="4872298" cy="774746"/>
          </a:xfrm>
          <a:prstGeom prst="round2Diag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Stacking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05" y="2106157"/>
            <a:ext cx="720000" cy="7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51" y="3436996"/>
            <a:ext cx="720000" cy="7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521" y="4700111"/>
            <a:ext cx="720000" cy="720000"/>
          </a:xfrm>
          <a:prstGeom prst="rect">
            <a:avLst/>
          </a:prstGeom>
        </p:spPr>
      </p:pic>
      <p:sp>
        <p:nvSpPr>
          <p:cNvPr id="10" name="Round Diagonal Corner Rectangle 9"/>
          <p:cNvSpPr/>
          <p:nvPr/>
        </p:nvSpPr>
        <p:spPr>
          <a:xfrm>
            <a:off x="7080151" y="3341899"/>
            <a:ext cx="4872298" cy="774746"/>
          </a:xfrm>
          <a:prstGeom prst="round2Diag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The Marketplace</a:t>
            </a:r>
          </a:p>
        </p:txBody>
      </p:sp>
      <p:sp>
        <p:nvSpPr>
          <p:cNvPr id="11" name="Round Diagonal Corner Rectangle 10"/>
          <p:cNvSpPr/>
          <p:nvPr/>
        </p:nvSpPr>
        <p:spPr>
          <a:xfrm>
            <a:off x="7083706" y="4767835"/>
            <a:ext cx="4872298" cy="774746"/>
          </a:xfrm>
          <a:prstGeom prst="round2Diag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The Canopy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alphaModFix amt="6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1000"/>
                    </a14:imgEffect>
                    <a14:imgEffect>
                      <a14:colorTemperature colorTemp="7478"/>
                    </a14:imgEffect>
                    <a14:imgEffect>
                      <a14:saturation sat="178000"/>
                    </a14:imgEffect>
                    <a14:imgEffect>
                      <a14:brightnessContrast bright="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929390"/>
            <a:ext cx="6122895" cy="592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7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57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49770" y="49967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Element #1: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Stacking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13" y="4303020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2" y="4210953"/>
            <a:ext cx="1800000" cy="180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51052" y="4463139"/>
            <a:ext cx="32135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sz="2200" b="1" dirty="0"/>
              <a:t>% vs cents (</a:t>
            </a:r>
            <a:r>
              <a:rPr lang="en-US" sz="2200" b="1" dirty="0" err="1">
                <a:latin typeface="Calibri" charset="0"/>
                <a:ea typeface="Calibri" charset="0"/>
                <a:cs typeface="Calibri" charset="0"/>
              </a:rPr>
              <a:t>DelVecchio</a:t>
            </a:r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, Krishnan and Smith 2007)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81660" y="4463139"/>
            <a:ext cx="333295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dirty="0"/>
              <a:t>Stacked to a certain percentage based on the underlying agreement with the merchant.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35" y="1546935"/>
            <a:ext cx="1636364" cy="163636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281660" y="1850972"/>
            <a:ext cx="31389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dirty="0"/>
              <a:t>Timed Deals.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200" b="1" dirty="0"/>
              <a:t>Forms as an incentive to head out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52" y="1708093"/>
            <a:ext cx="1800000" cy="1800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163747" y="2109352"/>
            <a:ext cx="29466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b="1" dirty="0"/>
              <a:t>Based on user’s tier of credit cards</a:t>
            </a:r>
          </a:p>
        </p:txBody>
      </p:sp>
    </p:spTree>
    <p:extLst>
      <p:ext uri="{BB962C8B-B14F-4D97-AF65-F5344CB8AC3E}">
        <p14:creationId xmlns:p14="http://schemas.microsoft.com/office/powerpoint/2010/main" val="79001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" y="987160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400" dirty="0">
                <a:solidFill>
                  <a:srgbClr val="FFA619"/>
                </a:solidFill>
              </a:rPr>
              <a:t>Element #2: </a:t>
            </a:r>
            <a:r>
              <a:rPr lang="en-US" sz="4400" dirty="0">
                <a:solidFill>
                  <a:schemeClr val="tx1"/>
                </a:solidFill>
              </a:rPr>
              <a:t>The Marketplace </a:t>
            </a:r>
            <a:endParaRPr 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3109" y="4137496"/>
            <a:ext cx="32770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Actively trade/auction and negotiate for vouchers.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Deloitte research:  higher propensity to spend online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51322" y="1669776"/>
            <a:ext cx="26003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Effective circulation of vouchers.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53590" y="1669776"/>
            <a:ext cx="30031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Failure of </a:t>
            </a:r>
            <a:r>
              <a:rPr lang="en-US" sz="2200" b="1" dirty="0" err="1"/>
              <a:t>Pokemon</a:t>
            </a:r>
            <a:r>
              <a:rPr lang="en-US" sz="2200" b="1" dirty="0"/>
              <a:t> Go: lack social aspect to the game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27m downloads fell to 700k in 2 months.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551323" y="4298030"/>
            <a:ext cx="281904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Increased probability of users making an actual purchase.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2" y="4246092"/>
            <a:ext cx="1828725" cy="182872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 extrusionH="184150">
            <a:bevelT w="114300" prst="artDeco"/>
            <a:bevelB w="165100" prst="coolSlant"/>
            <a:extrusionClr>
              <a:schemeClr val="tx1"/>
            </a:extrusion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2" y="1631099"/>
            <a:ext cx="1824840" cy="1824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1139" y="1631099"/>
            <a:ext cx="1860527" cy="1823781"/>
          </a:xfrm>
          <a:prstGeom prst="rect">
            <a:avLst/>
          </a:prstGeom>
          <a:effectLst>
            <a:softEdge rad="749300"/>
          </a:effectLst>
          <a:scene3d>
            <a:camera prst="orthographicFront"/>
            <a:lightRig rig="threePt" dir="t"/>
          </a:scene3d>
          <a:sp3d>
            <a:bevelT w="146050"/>
            <a:bevelB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3092" y="4245562"/>
            <a:ext cx="1815778" cy="1828725"/>
          </a:xfrm>
          <a:prstGeom prst="rect">
            <a:avLst/>
          </a:prstGeom>
          <a:effectLst>
            <a:softEdge rad="927100"/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206245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" y="987160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400" dirty="0">
                <a:solidFill>
                  <a:srgbClr val="FFA619"/>
                </a:solidFill>
              </a:rPr>
              <a:t>Element #3: </a:t>
            </a:r>
            <a:r>
              <a:rPr lang="en-US" sz="4400" dirty="0">
                <a:solidFill>
                  <a:schemeClr val="tx1"/>
                </a:solidFill>
              </a:rPr>
              <a:t>The Canopy</a:t>
            </a:r>
            <a:endParaRPr lang="en-US" sz="4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3589" y="4298030"/>
            <a:ext cx="300318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Top 20 rare voucher findings.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Spreads awareness about such deals (induce excitement)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51322" y="1669776"/>
            <a:ext cx="26003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(Future Iteration) Funds Transfer via facial recognition for F&amp;B purchases.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53590" y="1669776"/>
            <a:ext cx="30031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Consolidated view of existing card details.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Advertise cards that resonates the best with user’s profile.</a:t>
            </a:r>
          </a:p>
          <a:p>
            <a:pPr marL="342900" indent="-342900">
              <a:buFont typeface="Arial" charset="0"/>
              <a:buChar char="•"/>
            </a:pPr>
            <a:endParaRPr lang="en-US" sz="2200" b="1" dirty="0"/>
          </a:p>
        </p:txBody>
      </p:sp>
      <p:sp>
        <p:nvSpPr>
          <p:cNvPr id="9" name="Rectangle 8"/>
          <p:cNvSpPr/>
          <p:nvPr/>
        </p:nvSpPr>
        <p:spPr>
          <a:xfrm>
            <a:off x="8551323" y="4298030"/>
            <a:ext cx="281904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Security is  paramount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b="1" dirty="0"/>
              <a:t>Secured interface which uses 3-way authentication.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2" y="1631099"/>
            <a:ext cx="1824840" cy="1824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62" y="1631098"/>
            <a:ext cx="1901045" cy="182378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h="127000" prst="coolSlant"/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941" y="4098817"/>
            <a:ext cx="1863861" cy="197547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558" y="1675309"/>
            <a:ext cx="2046598" cy="17906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556" y="4203437"/>
            <a:ext cx="2100766" cy="18388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774" y="1624982"/>
            <a:ext cx="1813028" cy="18828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</p:pic>
    </p:spTree>
    <p:extLst>
      <p:ext uri="{BB962C8B-B14F-4D97-AF65-F5344CB8AC3E}">
        <p14:creationId xmlns:p14="http://schemas.microsoft.com/office/powerpoint/2010/main" val="109296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9777"/>
            <a:ext cx="6640643" cy="5877810"/>
          </a:xfrm>
          <a:prstGeom prst="rect">
            <a:avLst/>
          </a:prstGeom>
          <a:solidFill>
            <a:schemeClr val="bg1"/>
          </a:solidFill>
          <a:effectLst>
            <a:outerShdw dist="50800" dir="5400000" sx="98000" sy="98000" algn="ctr" rotWithShape="0">
              <a:srgbClr val="000000"/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184132" y="3888682"/>
            <a:ext cx="11896436" cy="0"/>
          </a:xfrm>
          <a:prstGeom prst="line">
            <a:avLst/>
          </a:prstGeom>
          <a:ln w="139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86901" y="3267760"/>
            <a:ext cx="0" cy="58001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39265" y="3888682"/>
            <a:ext cx="0" cy="5634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22875" y="3267760"/>
            <a:ext cx="0" cy="5634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79094" y="3922088"/>
            <a:ext cx="0" cy="5634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155303" y="3325264"/>
            <a:ext cx="0" cy="56341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172187" y="1012762"/>
            <a:ext cx="3934095" cy="230700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/>
          <p:cNvSpPr/>
          <p:nvPr/>
        </p:nvSpPr>
        <p:spPr>
          <a:xfrm>
            <a:off x="7264428" y="4485506"/>
            <a:ext cx="4622772" cy="2254120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/>
          <p:cNvSpPr/>
          <p:nvPr/>
        </p:nvSpPr>
        <p:spPr>
          <a:xfrm>
            <a:off x="4375378" y="1036860"/>
            <a:ext cx="3030054" cy="2247497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/>
          <p:nvPr/>
        </p:nvSpPr>
        <p:spPr>
          <a:xfrm>
            <a:off x="1486901" y="4455364"/>
            <a:ext cx="4709655" cy="2274232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/>
          <p:cNvSpPr/>
          <p:nvPr/>
        </p:nvSpPr>
        <p:spPr>
          <a:xfrm>
            <a:off x="318369" y="1146771"/>
            <a:ext cx="2354828" cy="2137586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/>
          <p:cNvSpPr txBox="1"/>
          <p:nvPr/>
        </p:nvSpPr>
        <p:spPr>
          <a:xfrm>
            <a:off x="370706" y="1350955"/>
            <a:ext cx="22501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/>
              <a:t>T+0</a:t>
            </a:r>
            <a:r>
              <a:rPr lang="en-US" sz="2000" dirty="0"/>
              <a:t> </a:t>
            </a:r>
          </a:p>
          <a:p>
            <a:pPr lvl="0"/>
            <a:r>
              <a:rPr lang="en-US" dirty="0">
                <a:solidFill>
                  <a:schemeClr val="accent2"/>
                </a:solidFill>
              </a:rPr>
              <a:t>Pitching of idea:</a:t>
            </a:r>
          </a:p>
          <a:p>
            <a:pPr lvl="0"/>
            <a:r>
              <a:rPr lang="en-US" dirty="0"/>
              <a:t>- Marketing</a:t>
            </a:r>
          </a:p>
          <a:p>
            <a:pPr lvl="0"/>
            <a:r>
              <a:rPr lang="en-US" dirty="0"/>
              <a:t>- Focus group survey and feedback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55654" y="4608698"/>
            <a:ext cx="436722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b="1" dirty="0"/>
              <a:t>T+1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Beta Release:</a:t>
            </a:r>
          </a:p>
          <a:p>
            <a:pPr lvl="0"/>
            <a:r>
              <a:rPr lang="en-US" dirty="0"/>
              <a:t>- Contact merchants</a:t>
            </a:r>
          </a:p>
          <a:p>
            <a:pPr lvl="0"/>
            <a:r>
              <a:rPr lang="en-US" dirty="0"/>
              <a:t>- Integrate to system</a:t>
            </a:r>
          </a:p>
          <a:p>
            <a:pPr lvl="0"/>
            <a:r>
              <a:rPr lang="en-US" dirty="0"/>
              <a:t>- Data collection and analysis</a:t>
            </a:r>
            <a:br>
              <a:rPr lang="en-US" dirty="0"/>
            </a:br>
            <a:r>
              <a:rPr lang="en-US" dirty="0"/>
              <a:t>- Optimization and iterations from feedbacks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81304" y="1198199"/>
            <a:ext cx="274804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/>
              <a:t>T+2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Actual Release of polished product:</a:t>
            </a:r>
          </a:p>
          <a:p>
            <a:pPr lvl="0"/>
            <a:r>
              <a:rPr lang="en-US" dirty="0"/>
              <a:t>- Ongoing process of troubleshooting and polishing of app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77197" y="4699928"/>
            <a:ext cx="46114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/>
              <a:t>T+3</a:t>
            </a:r>
            <a:r>
              <a:rPr lang="en-US" dirty="0"/>
              <a:t> </a:t>
            </a:r>
          </a:p>
          <a:p>
            <a:pPr lvl="0"/>
            <a:r>
              <a:rPr lang="en-US" dirty="0">
                <a:solidFill>
                  <a:schemeClr val="accent2"/>
                </a:solidFill>
              </a:rPr>
              <a:t>Future Improvements &amp; Iterations 1:</a:t>
            </a:r>
            <a:br>
              <a:rPr lang="en-US" dirty="0"/>
            </a:br>
            <a:r>
              <a:rPr lang="en-US" dirty="0"/>
              <a:t>- Integrate new features with already existing </a:t>
            </a:r>
            <a:r>
              <a:rPr lang="en-US" dirty="0" err="1"/>
              <a:t>iBanking</a:t>
            </a:r>
            <a:r>
              <a:rPr lang="en-US" dirty="0"/>
              <a:t> features</a:t>
            </a:r>
          </a:p>
          <a:p>
            <a:pPr lvl="0"/>
            <a:r>
              <a:rPr lang="en-US" dirty="0"/>
              <a:t>- Voice activation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339650" y="1208760"/>
            <a:ext cx="3599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T+4</a:t>
            </a:r>
          </a:p>
          <a:p>
            <a:pPr lvl="0"/>
            <a:r>
              <a:rPr lang="en-US" dirty="0">
                <a:solidFill>
                  <a:schemeClr val="accent2"/>
                </a:solidFill>
              </a:rPr>
              <a:t>Future Improvements &amp; Iterations 2: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/>
              <a:t>- “Trending” tab for featured credit cards</a:t>
            </a:r>
          </a:p>
          <a:p>
            <a:pPr lvl="0"/>
            <a:r>
              <a:rPr lang="en-US" dirty="0"/>
              <a:t>- Leaderboard for most frequent users: additional rebates and points</a:t>
            </a:r>
          </a:p>
          <a:p>
            <a:pPr lvl="0"/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9770" y="49967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Plan: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37701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57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49770" y="49967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You Should Buy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Idea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5882" y="1794322"/>
            <a:ext cx="6334707" cy="345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accent2"/>
                </a:solidFill>
              </a:rPr>
              <a:t>Rapid expansion of client base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Increase in opening of accounts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Increase in spending among consumers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Increase in revenue from fees (interchange and late fees)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634" y="1497758"/>
            <a:ext cx="4597400" cy="420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45" y="1349115"/>
            <a:ext cx="4691489" cy="45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5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357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49770" y="49967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 You Should Buy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Idea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548" y="1793961"/>
            <a:ext cx="633470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2"/>
                </a:solidFill>
              </a:rPr>
              <a:t>2.  Captures the entire market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Enables cross-selling of products &amp; services in a seamless manner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1-stop platform for all banking information and services (E.g. Google)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3" y="1981198"/>
            <a:ext cx="4671955" cy="36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45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36" y="620229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49770" y="49967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Factor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90093" y="1338485"/>
            <a:ext cx="6334707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6600" dirty="0">
                <a:solidFill>
                  <a:schemeClr val="accent2"/>
                </a:solidFill>
              </a:rPr>
              <a:t>E</a:t>
            </a:r>
            <a:r>
              <a:rPr lang="en-US" sz="6600" dirty="0"/>
              <a:t>ngaging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6600" dirty="0">
                <a:solidFill>
                  <a:schemeClr val="accent2"/>
                </a:solidFill>
              </a:rPr>
              <a:t>E</a:t>
            </a:r>
            <a:r>
              <a:rPr lang="en-US" sz="6600" dirty="0"/>
              <a:t>nriching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6600" dirty="0">
                <a:solidFill>
                  <a:schemeClr val="accent2"/>
                </a:solidFill>
              </a:rPr>
              <a:t>E</a:t>
            </a:r>
            <a:r>
              <a:rPr lang="en-US" sz="6600" dirty="0"/>
              <a:t>conomic</a:t>
            </a: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9697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38" y="494449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20321" y="2004468"/>
            <a:ext cx="6334707" cy="1913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8800" dirty="0"/>
              <a:t>THANK </a:t>
            </a:r>
            <a:r>
              <a:rPr lang="en-US" sz="8800" dirty="0">
                <a:solidFill>
                  <a:schemeClr val="accent2"/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72283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0400" y="2191895"/>
            <a:ext cx="6247600" cy="293807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A619"/>
                </a:solidFill>
              </a:rPr>
              <a:t>CITI BANKING 101</a:t>
            </a:r>
            <a:br>
              <a:rPr lang="en-US" dirty="0">
                <a:solidFill>
                  <a:srgbClr val="FFA619"/>
                </a:solidFill>
              </a:rPr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9744" y="0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AR/VR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Pitch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2" y="980190"/>
            <a:ext cx="6640643" cy="58778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48600" y="4164767"/>
            <a:ext cx="398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CHANG BAO HUI</a:t>
            </a:r>
          </a:p>
          <a:p>
            <a:pPr algn="r"/>
            <a:r>
              <a:rPr lang="en-US" dirty="0"/>
              <a:t>AISYAH YUSOFF</a:t>
            </a:r>
          </a:p>
          <a:p>
            <a:pPr algn="r"/>
            <a:r>
              <a:rPr lang="en-US" dirty="0"/>
              <a:t>WANG RIWU</a:t>
            </a:r>
          </a:p>
          <a:p>
            <a:pPr algn="r"/>
            <a:r>
              <a:rPr lang="en-US" dirty="0"/>
              <a:t>AARON TAN YAN HONG</a:t>
            </a:r>
          </a:p>
          <a:p>
            <a:pPr algn="r"/>
            <a:r>
              <a:rPr lang="en-US" dirty="0"/>
              <a:t>DERRICK ONG JIA YU</a:t>
            </a:r>
          </a:p>
        </p:txBody>
      </p:sp>
    </p:spTree>
    <p:extLst>
      <p:ext uri="{BB962C8B-B14F-4D97-AF65-F5344CB8AC3E}">
        <p14:creationId xmlns:p14="http://schemas.microsoft.com/office/powerpoint/2010/main" val="26736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okemon g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" r="132" b="-1826"/>
          <a:stretch/>
        </p:blipFill>
        <p:spPr bwMode="auto">
          <a:xfrm>
            <a:off x="7008000" y="995564"/>
            <a:ext cx="5184000" cy="59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68962" y="0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Augmented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Reality 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6224" y="1524769"/>
            <a:ext cx="4622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000" dirty="0">
                <a:latin typeface="Calibri" charset="0"/>
                <a:ea typeface="Calibri" charset="0"/>
                <a:cs typeface="Calibri" charset="0"/>
              </a:rPr>
              <a:t>A/R is a technology that superimposes a computer-generated image on a user’s view of the real world.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130276" y="3906982"/>
            <a:ext cx="2414015" cy="2196046"/>
            <a:chOff x="3946711" y="948017"/>
            <a:chExt cx="4894730" cy="4894729"/>
          </a:xfrm>
        </p:grpSpPr>
        <p:sp>
          <p:nvSpPr>
            <p:cNvPr id="17" name="Rounded Rectangle 4"/>
            <p:cNvSpPr/>
            <p:nvPr/>
          </p:nvSpPr>
          <p:spPr>
            <a:xfrm>
              <a:off x="3946711" y="948017"/>
              <a:ext cx="4894730" cy="48947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0" dirty="0">
                  <a:solidFill>
                    <a:schemeClr val="tx1"/>
                  </a:solidFill>
                  <a:latin typeface="Braggadocio" charset="0"/>
                  <a:ea typeface="Braggadocio" charset="0"/>
                  <a:cs typeface="Braggadocio" charset="0"/>
                </a:rPr>
                <a:t>AR</a:t>
              </a:r>
            </a:p>
          </p:txBody>
        </p:sp>
        <p:sp>
          <p:nvSpPr>
            <p:cNvPr id="18" name="Rounded Rectangle 3"/>
            <p:cNvSpPr/>
            <p:nvPr/>
          </p:nvSpPr>
          <p:spPr>
            <a:xfrm>
              <a:off x="4195482" y="1196788"/>
              <a:ext cx="4397188" cy="4397188"/>
            </a:xfrm>
            <a:prstGeom prst="roundRect">
              <a:avLst/>
            </a:prstGeom>
            <a:solidFill>
              <a:srgbClr val="2A0F2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0" dirty="0">
                  <a:solidFill>
                    <a:schemeClr val="tx1"/>
                  </a:solidFill>
                  <a:latin typeface="Braggadocio"/>
                  <a:ea typeface="Braggadocio" charset="0"/>
                  <a:cs typeface="Braggadocio" charset="0"/>
                </a:rPr>
                <a:t>AR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117B87-1669-4F30-A9F7-8FDC97128689}"/>
              </a:ext>
            </a:extLst>
          </p:cNvPr>
          <p:cNvCxnSpPr/>
          <p:nvPr/>
        </p:nvCxnSpPr>
        <p:spPr>
          <a:xfrm flipH="1">
            <a:off x="4691361" y="4978400"/>
            <a:ext cx="2170545" cy="0"/>
          </a:xfrm>
          <a:prstGeom prst="straightConnector1">
            <a:avLst/>
          </a:prstGeom>
          <a:ln w="1079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00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8962" y="0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to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Statement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2" y="980190"/>
            <a:ext cx="6640643" cy="58778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914400"/>
            <a:ext cx="5613400" cy="5943600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4693" y="2163028"/>
            <a:ext cx="4317322" cy="4164098"/>
          </a:xfrm>
        </p:spPr>
        <p:txBody>
          <a:bodyPr anchor="ctr">
            <a:normAutofit/>
          </a:bodyPr>
          <a:lstStyle/>
          <a:p>
            <a:r>
              <a:rPr lang="en-SG" sz="3000" dirty="0">
                <a:latin typeface="Calibri" charset="0"/>
                <a:ea typeface="Calibri" charset="0"/>
                <a:cs typeface="Calibri" charset="0"/>
              </a:rPr>
              <a:t>Word of mouth / Calls</a:t>
            </a:r>
          </a:p>
          <a:p>
            <a:r>
              <a:rPr lang="en-SG" sz="3000" dirty="0">
                <a:latin typeface="Calibri" charset="0"/>
                <a:ea typeface="Calibri" charset="0"/>
                <a:cs typeface="Calibri" charset="0"/>
              </a:rPr>
              <a:t>Advertisements</a:t>
            </a:r>
          </a:p>
          <a:p>
            <a:r>
              <a:rPr lang="en-SG" sz="3000" dirty="0">
                <a:latin typeface="Calibri" charset="0"/>
                <a:ea typeface="Calibri" charset="0"/>
                <a:cs typeface="Calibri" charset="0"/>
              </a:rPr>
              <a:t>Internet Search</a:t>
            </a:r>
          </a:p>
          <a:p>
            <a:r>
              <a:rPr lang="en-SG" sz="3000" dirty="0">
                <a:latin typeface="Calibri" charset="0"/>
                <a:ea typeface="Calibri" charset="0"/>
                <a:cs typeface="Calibri" charset="0"/>
              </a:rPr>
              <a:t>Text Messages</a:t>
            </a:r>
          </a:p>
          <a:p>
            <a:endParaRPr lang="en-SG" sz="3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4693" y="1727017"/>
            <a:ext cx="38122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000" dirty="0">
                <a:latin typeface="Calibri" charset="0"/>
                <a:ea typeface="Calibri" charset="0"/>
                <a:cs typeface="Calibri" charset="0"/>
              </a:rPr>
              <a:t>Sources</a:t>
            </a:r>
            <a:r>
              <a:rPr lang="en-SG" sz="3000" dirty="0">
                <a:latin typeface="Tertre Med" panose="02040906030600000004" pitchFamily="18" charset="0"/>
              </a:rPr>
              <a:t>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708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2" y="980190"/>
            <a:ext cx="6640643" cy="58778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9744" y="0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AR/VR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Pitch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962" y="0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 to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Statement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0" y="2144917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800" b="1" dirty="0">
                <a:latin typeface="Calibri" charset="0"/>
                <a:ea typeface="Calibri" charset="0"/>
                <a:cs typeface="Calibri" charset="0"/>
              </a:rPr>
              <a:t>How do we effectively reach out to digital users who have evolving lifestyle needs?</a:t>
            </a:r>
            <a:endParaRPr lang="en-US" sz="5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190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-1" y="0"/>
            <a:ext cx="12192001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 data: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Survey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  </a:t>
            </a:r>
            <a:endParaRPr lang="en-US" dirty="0"/>
          </a:p>
        </p:txBody>
      </p:sp>
      <p:sp>
        <p:nvSpPr>
          <p:cNvPr id="22" name="Shape 81"/>
          <p:cNvSpPr txBox="1"/>
          <p:nvPr/>
        </p:nvSpPr>
        <p:spPr>
          <a:xfrm>
            <a:off x="383065" y="4950587"/>
            <a:ext cx="5069032" cy="126276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3200" b="1" dirty="0"/>
              <a:t>76%</a:t>
            </a:r>
            <a:r>
              <a:rPr lang="en" sz="2400" dirty="0"/>
              <a:t> of sample population use </a:t>
            </a:r>
            <a:r>
              <a:rPr lang="en" sz="2400" dirty="0" err="1"/>
              <a:t>iBanking</a:t>
            </a:r>
            <a:r>
              <a:rPr lang="en" sz="2400" dirty="0"/>
              <a:t> apps</a:t>
            </a:r>
          </a:p>
        </p:txBody>
      </p:sp>
      <p:pic>
        <p:nvPicPr>
          <p:cNvPr id="23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895" y="1501251"/>
            <a:ext cx="6214782" cy="3370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95"/>
          <p:cNvSpPr txBox="1"/>
          <p:nvPr/>
        </p:nvSpPr>
        <p:spPr>
          <a:xfrm>
            <a:off x="6628588" y="5002987"/>
            <a:ext cx="4988789" cy="11579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Awareness of card promotions on average: </a:t>
            </a:r>
            <a:r>
              <a:rPr lang="en" sz="3200" b="1" dirty="0"/>
              <a:t>2.34  </a:t>
            </a:r>
          </a:p>
        </p:txBody>
      </p:sp>
      <p:pic>
        <p:nvPicPr>
          <p:cNvPr id="25" name="Shape 80" descr="Screen Shot 2017-06-09 at 2.28.54 pm.png"/>
          <p:cNvPicPr preferRelativeResize="0"/>
          <p:nvPr/>
        </p:nvPicPr>
        <p:blipFill rotWithShape="1">
          <a:blip r:embed="rId5">
            <a:alphaModFix/>
          </a:blip>
          <a:srcRect r="17343"/>
          <a:stretch/>
        </p:blipFill>
        <p:spPr>
          <a:xfrm>
            <a:off x="178008" y="1501251"/>
            <a:ext cx="5479147" cy="3346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3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190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-1" y="0"/>
            <a:ext cx="12192001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Primary data: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Survey</a:t>
            </a: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  </a:t>
            </a:r>
            <a:endParaRPr lang="en-US" dirty="0"/>
          </a:p>
        </p:txBody>
      </p:sp>
      <p:pic>
        <p:nvPicPr>
          <p:cNvPr id="10" name="Shape 87" descr="Screen Shot 2017-06-09 at 2.31.18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7399" y="1193800"/>
            <a:ext cx="8763000" cy="44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88"/>
          <p:cNvSpPr txBox="1"/>
          <p:nvPr/>
        </p:nvSpPr>
        <p:spPr>
          <a:xfrm>
            <a:off x="1546484" y="5715000"/>
            <a:ext cx="9099029" cy="6888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Majority of </a:t>
            </a:r>
            <a:r>
              <a:rPr lang="en" sz="2400" dirty="0" err="1"/>
              <a:t>iBanking</a:t>
            </a:r>
            <a:r>
              <a:rPr lang="en" sz="2400" dirty="0"/>
              <a:t> users</a:t>
            </a:r>
            <a:r>
              <a:rPr lang="en-US" sz="2400" dirty="0"/>
              <a:t> spend</a:t>
            </a:r>
            <a:r>
              <a:rPr lang="en" sz="2400" dirty="0"/>
              <a:t>: </a:t>
            </a:r>
            <a:r>
              <a:rPr lang="en" sz="3200" b="1" dirty="0"/>
              <a:t>1 to 5 minutes </a:t>
            </a:r>
          </a:p>
        </p:txBody>
      </p:sp>
    </p:spTree>
    <p:extLst>
      <p:ext uri="{BB962C8B-B14F-4D97-AF65-F5344CB8AC3E}">
        <p14:creationId xmlns:p14="http://schemas.microsoft.com/office/powerpoint/2010/main" val="203697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190"/>
            <a:ext cx="6640643" cy="5877810"/>
          </a:xfrm>
          <a:prstGeom prst="rect">
            <a:avLst/>
          </a:prstGeom>
          <a:effectLst>
            <a:outerShdw dist="50800" dir="5400000" sx="98000" sy="98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-1" y="0"/>
            <a:ext cx="12192001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4931" y="985649"/>
            <a:ext cx="12005365" cy="5814457"/>
            <a:chOff x="4141712" y="493293"/>
            <a:chExt cx="3951443" cy="6286243"/>
          </a:xfrm>
        </p:grpSpPr>
        <p:sp>
          <p:nvSpPr>
            <p:cNvPr id="23" name="TextBox 22"/>
            <p:cNvSpPr txBox="1"/>
            <p:nvPr/>
          </p:nvSpPr>
          <p:spPr>
            <a:xfrm>
              <a:off x="5818751" y="1287827"/>
              <a:ext cx="1142454" cy="216287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Needs:</a:t>
              </a:r>
            </a:p>
            <a:p>
              <a:r>
                <a:rPr lang="en-US" sz="2400" dirty="0"/>
                <a:t>Wants to be </a:t>
              </a:r>
              <a:r>
                <a:rPr lang="en-US" sz="2400" b="1" dirty="0"/>
                <a:t>efficient</a:t>
              </a:r>
              <a:r>
                <a:rPr lang="en-US" sz="2400" dirty="0"/>
                <a:t> with money:</a:t>
              </a:r>
            </a:p>
            <a:p>
              <a:r>
                <a:rPr lang="en-US" sz="2400" dirty="0"/>
                <a:t>Preparing for </a:t>
              </a:r>
              <a:r>
                <a:rPr lang="en-US" sz="2400" b="1" dirty="0"/>
                <a:t>marriage</a:t>
              </a:r>
              <a:r>
                <a:rPr lang="en-US" sz="2400" dirty="0"/>
                <a:t>, his </a:t>
              </a:r>
              <a:r>
                <a:rPr lang="en-US" sz="2400" b="1" dirty="0"/>
                <a:t>first house </a:t>
              </a:r>
              <a:r>
                <a:rPr lang="en-US" sz="2400" dirty="0"/>
                <a:t>and </a:t>
              </a:r>
              <a:r>
                <a:rPr lang="en-US" sz="2400" b="1" dirty="0"/>
                <a:t>car</a:t>
              </a:r>
              <a:endParaRPr lang="en-US" sz="2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20511" y="3818069"/>
              <a:ext cx="1140694" cy="296146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Pain Points: 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400" dirty="0"/>
                <a:t>Irritated with constant notifications on banking promotions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400" dirty="0"/>
                <a:t>Feels like it’s a waste time looking through promotions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97920" y="1287827"/>
              <a:ext cx="1083190" cy="296146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Behaviour</a:t>
              </a:r>
              <a:r>
                <a:rPr lang="en-US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: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400" dirty="0"/>
                <a:t>Heavily reliant on his phone for discount apps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2400" dirty="0"/>
                <a:t>Enjoys leisurely activities during the weekends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51580" y="4398348"/>
              <a:ext cx="1361745" cy="2262694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Bio</a:t>
              </a:r>
            </a:p>
            <a:p>
              <a:pPr algn="just"/>
              <a:endParaRPr lang="en-US" dirty="0"/>
            </a:p>
            <a:p>
              <a:r>
                <a:rPr lang="en-US" sz="2200" dirty="0"/>
                <a:t>Fresh graduate. Currently working in a professional job. Facing new responsibilities, beginning to understand the value of money.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141712" y="493293"/>
              <a:ext cx="3951443" cy="6049007"/>
              <a:chOff x="4845305" y="588859"/>
              <a:chExt cx="6942667" cy="468340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45305" y="588859"/>
                <a:ext cx="6942667" cy="46834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845305" y="588859"/>
                <a:ext cx="6942667" cy="44870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600" dirty="0">
                    <a:solidFill>
                      <a:schemeClr val="bg1"/>
                    </a:solidFill>
                  </a:rPr>
                  <a:t>Andy Tan</a:t>
                </a: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701" l="12692" r="90846">
                        <a14:foregroundMark x1="52385" y1="7579" x2="54308" y2="89764"/>
                        <a14:foregroundMark x1="35154" y1="60138" x2="39692" y2="58366"/>
                        <a14:foregroundMark x1="47846" y1="54429" x2="49231" y2="58760"/>
                        <a14:foregroundMark x1="60538" y1="78937" x2="70077" y2="59843"/>
                        <a14:foregroundMark x1="68692" y1="56201" x2="74000" y2="61220"/>
                        <a14:foregroundMark x1="72308" y1="39665" x2="72615" y2="20177"/>
                        <a14:foregroundMark x1="33769" y1="80020" x2="36308" y2="82480"/>
                        <a14:foregroundMark x1="34615" y1="60925" x2="34615" y2="67421"/>
                        <a14:foregroundMark x1="47000" y1="73130" x2="46462" y2="70276"/>
                        <a14:foregroundMark x1="34308" y1="59843" x2="38231" y2="56594"/>
                        <a14:foregroundMark x1="32615" y1="59055" x2="38846" y2="56201"/>
                        <a14:foregroundMark x1="69000" y1="88287" x2="74308" y2="89764"/>
                        <a14:foregroundMark x1="67846" y1="55512" x2="67538" y2="56201"/>
                        <a14:foregroundMark x1="64462" y1="93701" x2="70077" y2="92618"/>
                        <a14:foregroundMark x1="54923" y1="25689" x2="60538" y2="28051"/>
                      </a14:backgroundRemoval>
                    </a14:imgEffect>
                  </a14:imgLayer>
                </a14:imgProps>
              </a:ext>
            </a:extLst>
          </a:blip>
          <a:srcRect l="11792" r="9351" b="9190"/>
          <a:stretch/>
        </p:blipFill>
        <p:spPr>
          <a:xfrm>
            <a:off x="620806" y="1610817"/>
            <a:ext cx="3165495" cy="28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72956" y="1500493"/>
            <a:ext cx="4894730" cy="4894729"/>
            <a:chOff x="3946711" y="948017"/>
            <a:chExt cx="4894730" cy="4894729"/>
          </a:xfrm>
        </p:grpSpPr>
        <p:sp>
          <p:nvSpPr>
            <p:cNvPr id="15" name="Rounded Rectangle 14"/>
            <p:cNvSpPr/>
            <p:nvPr/>
          </p:nvSpPr>
          <p:spPr>
            <a:xfrm>
              <a:off x="3946711" y="948017"/>
              <a:ext cx="4894730" cy="4894729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aggadocio" charset="0"/>
                  <a:ea typeface="Braggadocio" charset="0"/>
                  <a:cs typeface="Braggadocio" charset="0"/>
                </a:rPr>
                <a:t>AR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ggadocio" charset="0"/>
                <a:ea typeface="Braggadocio" charset="0"/>
                <a:cs typeface="Braggadocio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195482" y="1196788"/>
              <a:ext cx="4397188" cy="4397188"/>
            </a:xfrm>
            <a:prstGeom prst="roundRect">
              <a:avLst/>
            </a:prstGeom>
            <a:solidFill>
              <a:srgbClr val="2A0F2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aggadocio" charset="0"/>
                  <a:ea typeface="Braggadocio" charset="0"/>
                  <a:cs typeface="Braggadocio" charset="0"/>
                </a:rPr>
                <a:t>AR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aggadocio" charset="0"/>
                <a:ea typeface="Braggadocio" charset="0"/>
                <a:cs typeface="Braggadocio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190" y="4670747"/>
            <a:ext cx="900000" cy="900000"/>
          </a:xfrm>
          <a:prstGeom prst="rect">
            <a:avLst/>
          </a:prstGeom>
        </p:spPr>
      </p:pic>
      <p:sp>
        <p:nvSpPr>
          <p:cNvPr id="18" name="Round Diagonal Corner Rectangle 17"/>
          <p:cNvSpPr/>
          <p:nvPr/>
        </p:nvSpPr>
        <p:spPr>
          <a:xfrm>
            <a:off x="6849791" y="4270042"/>
            <a:ext cx="4872298" cy="1658881"/>
          </a:xfrm>
          <a:prstGeom prst="round2Diag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Induce stickiness and encourages mindshare with users.</a:t>
            </a:r>
          </a:p>
          <a:p>
            <a:endParaRPr lang="en-US" sz="24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190" y="2350870"/>
            <a:ext cx="900000" cy="900000"/>
          </a:xfrm>
          <a:prstGeom prst="rect">
            <a:avLst/>
          </a:prstGeom>
        </p:spPr>
      </p:pic>
      <p:sp>
        <p:nvSpPr>
          <p:cNvPr id="20" name="Round Diagonal Corner Rectangle 19"/>
          <p:cNvSpPr/>
          <p:nvPr/>
        </p:nvSpPr>
        <p:spPr>
          <a:xfrm>
            <a:off x="6849791" y="1749264"/>
            <a:ext cx="4872298" cy="2180537"/>
          </a:xfrm>
          <a:prstGeom prst="round2Diag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Game mechanisms can enrich user interactions while still serving a business purpose. </a:t>
            </a:r>
          </a:p>
          <a:p>
            <a:r>
              <a:rPr lang="en-US" sz="2400" dirty="0"/>
              <a:t>(</a:t>
            </a:r>
            <a:r>
              <a:rPr lang="en-US" sz="2400" dirty="0" err="1"/>
              <a:t>Zichermann</a:t>
            </a:r>
            <a:r>
              <a:rPr lang="en-US" sz="2400" dirty="0"/>
              <a:t> &amp; Cunningham, 2011)</a:t>
            </a:r>
          </a:p>
          <a:p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349770" y="49967"/>
            <a:ext cx="11802256" cy="92939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Qualitative research: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Effective</a:t>
            </a:r>
            <a:r>
              <a:rPr lang="en-US" sz="4800" dirty="0">
                <a:ln w="0"/>
                <a:solidFill>
                  <a:srgbClr val="FFA61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39AFE-6797-40F8-8DDE-D7EE134CF018}"/>
              </a:ext>
            </a:extLst>
          </p:cNvPr>
          <p:cNvSpPr txBox="1"/>
          <p:nvPr/>
        </p:nvSpPr>
        <p:spPr>
          <a:xfrm>
            <a:off x="872956" y="6452939"/>
            <a:ext cx="2339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Above: Our app logo, </a:t>
            </a:r>
            <a:r>
              <a:rPr lang="en-US" sz="1400" dirty="0" err="1"/>
              <a:t>ARound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514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2539</TotalTime>
  <Words>592</Words>
  <Application>Microsoft Office PowerPoint</Application>
  <PresentationFormat>Widescreen</PresentationFormat>
  <Paragraphs>121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Braggadocio</vt:lpstr>
      <vt:lpstr>Calibri</vt:lpstr>
      <vt:lpstr>Calibri Light</vt:lpstr>
      <vt:lpstr>Tertre Med</vt:lpstr>
      <vt:lpstr>Wingdings</vt:lpstr>
      <vt:lpstr>Office Theme</vt:lpstr>
      <vt:lpstr>PowerPoint Presentation</vt:lpstr>
      <vt:lpstr>CITI BANKING 101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pitch</dc:title>
  <dc:creator>Microsoft Office User</dc:creator>
  <cp:lastModifiedBy>Derrick</cp:lastModifiedBy>
  <cp:revision>59</cp:revision>
  <dcterms:created xsi:type="dcterms:W3CDTF">2017-04-06T07:37:42Z</dcterms:created>
  <dcterms:modified xsi:type="dcterms:W3CDTF">2017-06-12T01:13:39Z</dcterms:modified>
</cp:coreProperties>
</file>